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1"/>
  </p:notesMasterIdLst>
  <p:handoutMasterIdLst>
    <p:handoutMasterId r:id="rId12"/>
  </p:handoutMasterIdLst>
  <p:sldIdLst>
    <p:sldId id="256" r:id="rId2"/>
    <p:sldId id="257" r:id="rId3"/>
    <p:sldId id="263" r:id="rId4"/>
    <p:sldId id="258" r:id="rId5"/>
    <p:sldId id="259" r:id="rId6"/>
    <p:sldId id="265" r:id="rId7"/>
    <p:sldId id="266" r:id="rId8"/>
    <p:sldId id="264" r:id="rId9"/>
    <p:sldId id="267" r:id="rId10"/>
  </p:sldIdLst>
  <p:sldSz cx="6858000" cy="9906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79D"/>
    <a:srgbClr val="9B3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23"/>
    <p:restoredTop sz="94619"/>
  </p:normalViewPr>
  <p:slideViewPr>
    <p:cSldViewPr snapToGrid="0" snapToObjects="1">
      <p:cViewPr varScale="1">
        <p:scale>
          <a:sx n="83" d="100"/>
          <a:sy n="83" d="100"/>
        </p:scale>
        <p:origin x="29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77F682-B86E-8940-B354-24B67B5672FC}" type="datetimeFigureOut">
              <a:rPr lang="fr-FR" smtClean="0"/>
              <a:t>15/03/2019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D11FA9-E67B-A841-A282-3D232B405E45}" type="slidenum">
              <a:rPr lang="fr-FR" smtClean="0"/>
              <a:t>‹N°›</a:t>
            </a:fld>
            <a:endParaRPr lang="fr-FR"/>
          </a:p>
        </p:txBody>
      </p:sp>
    </p:spTree>
    <p:extLst>
      <p:ext uri="{BB962C8B-B14F-4D97-AF65-F5344CB8AC3E}">
        <p14:creationId xmlns:p14="http://schemas.microsoft.com/office/powerpoint/2010/main" val="84851837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F39A5-20E3-B449-B1BF-42D20B3C50D8}" type="datetimeFigureOut">
              <a:rPr lang="fr-FR" smtClean="0"/>
              <a:t>15/03/2019</a:t>
            </a:fld>
            <a:endParaRPr lang="fr-FR"/>
          </a:p>
        </p:txBody>
      </p:sp>
      <p:sp>
        <p:nvSpPr>
          <p:cNvPr id="4" name="Espace réservé de l’image des diapositives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2C47-62F5-4342-B653-78C8B008A29B}" type="slidenum">
              <a:rPr lang="fr-FR" smtClean="0"/>
              <a:t>‹N°›</a:t>
            </a:fld>
            <a:endParaRPr lang="fr-FR"/>
          </a:p>
        </p:txBody>
      </p:sp>
    </p:spTree>
    <p:extLst>
      <p:ext uri="{BB962C8B-B14F-4D97-AF65-F5344CB8AC3E}">
        <p14:creationId xmlns:p14="http://schemas.microsoft.com/office/powerpoint/2010/main" val="90251749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endParaRPr lang="fr-FR"/>
          </a:p>
        </p:txBody>
      </p:sp>
      <p:sp>
        <p:nvSpPr>
          <p:cNvPr id="5" name="Espace réservé du numéro de diapositive 4"/>
          <p:cNvSpPr>
            <a:spLocks noGrp="1"/>
          </p:cNvSpPr>
          <p:nvPr>
            <p:ph type="sldNum" sz="quarter" idx="11"/>
          </p:nvPr>
        </p:nvSpPr>
        <p:spPr/>
        <p:txBody>
          <a:bodyPr/>
          <a:lstStyle/>
          <a:p>
            <a:fld id="{5A222C47-62F5-4342-B653-78C8B008A29B}" type="slidenum">
              <a:rPr lang="fr-FR" smtClean="0"/>
              <a:t>1</a:t>
            </a:fld>
            <a:endParaRPr lang="fr-FR"/>
          </a:p>
        </p:txBody>
      </p:sp>
    </p:spTree>
    <p:extLst>
      <p:ext uri="{BB962C8B-B14F-4D97-AF65-F5344CB8AC3E}">
        <p14:creationId xmlns:p14="http://schemas.microsoft.com/office/powerpoint/2010/main" val="175686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2</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93445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3</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97154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4</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60207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5</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31207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6</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50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7</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44241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8</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7352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A222C47-62F5-4342-B653-78C8B008A29B}" type="slidenum">
              <a:rPr lang="fr-FR" smtClean="0"/>
              <a:t>9</a:t>
            </a:fld>
            <a:endParaRPr lang="fr-F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12249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Cliquez et modifiez le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B81AAB52-46A2-6C41-A0B2-B754F1DEB970}" type="datetime1">
              <a:rPr lang="fr-FR" smtClean="0"/>
              <a:t>15/03/2019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327C75A-8632-3A46-B6F1-4500A1BAF803}" type="datetime1">
              <a:rPr lang="fr-FR" smtClean="0"/>
              <a:t>15/03/2019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43030E-E60F-8843-BBD6-5B82B8522790}" type="datetime1">
              <a:rPr lang="fr-FR" smtClean="0"/>
              <a:t>15/03/2019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4CA6CCC-83B4-9744-B8C5-5C4645F64B33}" type="datetime1">
              <a:rPr lang="fr-FR" smtClean="0"/>
              <a:t>15/03/2019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Cliquez et modifiez le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6C1F845-BD06-F343-B632-BC2E35B6E71F}" type="datetime1">
              <a:rPr lang="fr-FR" smtClean="0"/>
              <a:t>15/03/2019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6414373-0C4D-3F47-9EDA-46C110A387E5}" type="datetime1">
              <a:rPr lang="fr-FR" smtClean="0"/>
              <a:t>15/03/2019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Cliquez et modifiez le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95A6E40-B782-2E41-8D6B-2B12CBD8038B}" type="datetime1">
              <a:rPr lang="fr-FR" smtClean="0"/>
              <a:t>15/03/2019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2AF58123-B4DD-4C41-93D2-8AA42B33DB20}" type="datetime1">
              <a:rPr lang="fr-FR" smtClean="0"/>
              <a:t>15/03/2019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173E4-0E1C-7B4D-BD7C-A56BD8FDE558}" type="datetime1">
              <a:rPr lang="fr-FR" smtClean="0"/>
              <a:t>15/03/2019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Cliquez et modifiez le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C777CB5-9ECE-9B44-8E6B-3221E034289A}" type="datetime1">
              <a:rPr lang="fr-FR" smtClean="0"/>
              <a:t>15/03/2019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Cliquez et modifiez le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0975448-45A7-3E4D-9E2E-DD76447ACDCE}" type="datetime1">
              <a:rPr lang="fr-FR" smtClean="0"/>
              <a:t>15/03/2019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3168115-7F34-7F40-8413-A8896DEC5CCD}"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111D8C2F-56B0-D84B-A4CE-3A2C05D5A9A4}" type="datetime1">
              <a:rPr lang="fr-FR" smtClean="0"/>
              <a:t>15/03/2019</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3168115-7F34-7F40-8413-A8896DEC5CCD}" type="slidenum">
              <a:rPr lang="fr-FR" smtClean="0"/>
              <a:t>‹N°›</a:t>
            </a:fld>
            <a:endParaRPr lang="fr-FR"/>
          </a:p>
        </p:txBody>
      </p:sp>
    </p:spTree>
    <p:extLst>
      <p:ext uri="{BB962C8B-B14F-4D97-AF65-F5344CB8AC3E}">
        <p14:creationId xmlns:p14="http://schemas.microsoft.com/office/powerpoint/2010/main" val="1649229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mailto:contact@marathondubeaujolais.org" TargetMode="External"/><Relationship Id="rId4" Type="http://schemas.openxmlformats.org/officeDocument/2006/relationships/hyperlink" Target="http://www.marathondubeaujolai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marathondubeaujolai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82262F-F78D-45D0-8DE2-603A818332B0}"/>
              </a:ext>
            </a:extLst>
          </p:cNvPr>
          <p:cNvPicPr>
            <a:picLocks noChangeAspect="1"/>
          </p:cNvPicPr>
          <p:nvPr/>
        </p:nvPicPr>
        <p:blipFill>
          <a:blip r:embed="rId3">
            <a:alphaModFix amt="50000"/>
          </a:blip>
          <a:stretch>
            <a:fillRect/>
          </a:stretch>
        </p:blipFill>
        <p:spPr>
          <a:xfrm>
            <a:off x="409575" y="552450"/>
            <a:ext cx="6038850" cy="8801100"/>
          </a:xfrm>
          <a:prstGeom prst="rect">
            <a:avLst/>
          </a:prstGeom>
        </p:spPr>
      </p:pic>
      <p:pic>
        <p:nvPicPr>
          <p:cNvPr id="5" name="Image 4"/>
          <p:cNvPicPr>
            <a:picLocks noChangeAspect="1"/>
          </p:cNvPicPr>
          <p:nvPr/>
        </p:nvPicPr>
        <p:blipFill>
          <a:blip r:embed="rId4">
            <a:alphaModFix amt="64000"/>
            <a:extLst>
              <a:ext uri="{28A0092B-C50C-407E-A947-70E740481C1C}">
                <a14:useLocalDpi xmlns:a14="http://schemas.microsoft.com/office/drawing/2010/main" val="0"/>
              </a:ext>
            </a:extLst>
          </a:blip>
          <a:stretch>
            <a:fillRect/>
          </a:stretch>
        </p:blipFill>
        <p:spPr>
          <a:xfrm>
            <a:off x="5403273" y="8506461"/>
            <a:ext cx="1014154" cy="1014154"/>
          </a:xfrm>
          <a:prstGeom prst="rect">
            <a:avLst/>
          </a:prstGeom>
        </p:spPr>
      </p:pic>
      <p:pic>
        <p:nvPicPr>
          <p:cNvPr id="6" name="Image 5"/>
          <p:cNvPicPr>
            <a:picLocks noChangeAspect="1"/>
          </p:cNvPicPr>
          <p:nvPr/>
        </p:nvPicPr>
        <p:blipFill rotWithShape="1">
          <a:blip r:embed="rId5">
            <a:alphaModFix amt="67000"/>
            <a:extLst>
              <a:ext uri="{28A0092B-C50C-407E-A947-70E740481C1C}">
                <a14:useLocalDpi xmlns:a14="http://schemas.microsoft.com/office/drawing/2010/main" val="0"/>
              </a:ext>
            </a:extLst>
          </a:blip>
          <a:srcRect b="66952"/>
          <a:stretch/>
        </p:blipFill>
        <p:spPr>
          <a:xfrm>
            <a:off x="6562846" y="-1136891"/>
            <a:ext cx="6858000" cy="3240116"/>
          </a:xfrm>
          <a:prstGeom prst="rect">
            <a:avLst/>
          </a:prstGeom>
        </p:spPr>
      </p:pic>
      <p:sp>
        <p:nvSpPr>
          <p:cNvPr id="8" name="ZoneTexte 7"/>
          <p:cNvSpPr txBox="1"/>
          <p:nvPr/>
        </p:nvSpPr>
        <p:spPr>
          <a:xfrm>
            <a:off x="812570" y="7602281"/>
            <a:ext cx="5097780" cy="1323439"/>
          </a:xfrm>
          <a:prstGeom prst="rect">
            <a:avLst/>
          </a:prstGeom>
          <a:noFill/>
        </p:spPr>
        <p:txBody>
          <a:bodyPr wrap="square" rtlCol="0">
            <a:spAutoFit/>
          </a:bodyPr>
          <a:lstStyle/>
          <a:p>
            <a:pPr algn="ctr"/>
            <a:r>
              <a:rPr lang="fr-FR" sz="3600" b="1" dirty="0">
                <a:solidFill>
                  <a:srgbClr val="D6279D"/>
                </a:solidFill>
              </a:rPr>
              <a:t>GROUPES</a:t>
            </a:r>
          </a:p>
          <a:p>
            <a:pPr algn="ctr"/>
            <a:r>
              <a:rPr lang="fr-FR" sz="2000" dirty="0">
                <a:solidFill>
                  <a:srgbClr val="D6279D"/>
                </a:solidFill>
              </a:rPr>
              <a:t>(hors Entreprises Partenaires)</a:t>
            </a:r>
            <a:endParaRPr lang="fr-FR" sz="3600" dirty="0">
              <a:solidFill>
                <a:srgbClr val="D6279D"/>
              </a:solidFill>
            </a:endParaRPr>
          </a:p>
          <a:p>
            <a:pPr algn="ctr"/>
            <a:r>
              <a:rPr lang="fr-FR" sz="2400" dirty="0"/>
              <a:t>Comment inscrire vos coureurs</a:t>
            </a:r>
          </a:p>
        </p:txBody>
      </p:sp>
    </p:spTree>
    <p:extLst>
      <p:ext uri="{BB962C8B-B14F-4D97-AF65-F5344CB8AC3E}">
        <p14:creationId xmlns:p14="http://schemas.microsoft.com/office/powerpoint/2010/main" val="35488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12" name="ZoneTexte 11"/>
          <p:cNvSpPr txBox="1"/>
          <p:nvPr/>
        </p:nvSpPr>
        <p:spPr>
          <a:xfrm>
            <a:off x="896735" y="193431"/>
            <a:ext cx="5097780" cy="1384995"/>
          </a:xfrm>
          <a:prstGeom prst="rect">
            <a:avLst/>
          </a:prstGeom>
          <a:noFill/>
        </p:spPr>
        <p:txBody>
          <a:bodyPr wrap="square" rtlCol="0">
            <a:spAutoFit/>
          </a:bodyPr>
          <a:lstStyle/>
          <a:p>
            <a:pPr algn="ctr"/>
            <a:r>
              <a:rPr lang="fr-FR" sz="2000" b="1" dirty="0">
                <a:solidFill>
                  <a:srgbClr val="D6279D"/>
                </a:solidFill>
              </a:rPr>
              <a:t>Marathon International du Beaujolais 2019</a:t>
            </a:r>
          </a:p>
          <a:p>
            <a:pPr algn="ctr"/>
            <a:r>
              <a:rPr lang="fr-FR" sz="2800" b="1" dirty="0">
                <a:solidFill>
                  <a:srgbClr val="D6279D"/>
                </a:solidFill>
              </a:rPr>
              <a:t>GROUPES </a:t>
            </a:r>
            <a:br>
              <a:rPr lang="fr-FR" sz="2800" b="1" dirty="0">
                <a:solidFill>
                  <a:srgbClr val="D6279D"/>
                </a:solidFill>
              </a:rPr>
            </a:br>
            <a:r>
              <a:rPr lang="fr-FR" dirty="0">
                <a:solidFill>
                  <a:srgbClr val="D6279D"/>
                </a:solidFill>
              </a:rPr>
              <a:t>(hors Entreprises PARTENAIRES)</a:t>
            </a:r>
          </a:p>
          <a:p>
            <a:pPr algn="ctr"/>
            <a:r>
              <a:rPr lang="fr-FR" dirty="0"/>
              <a:t>Comment inscrire vos coureurs</a:t>
            </a:r>
          </a:p>
        </p:txBody>
      </p:sp>
      <p:sp>
        <p:nvSpPr>
          <p:cNvPr id="15" name="ZoneTexte 14"/>
          <p:cNvSpPr txBox="1"/>
          <p:nvPr/>
        </p:nvSpPr>
        <p:spPr>
          <a:xfrm>
            <a:off x="303413" y="3141927"/>
            <a:ext cx="6406252" cy="2739211"/>
          </a:xfrm>
          <a:prstGeom prst="rect">
            <a:avLst/>
          </a:prstGeom>
          <a:noFill/>
        </p:spPr>
        <p:txBody>
          <a:bodyPr wrap="square" rtlCol="0">
            <a:spAutoFit/>
          </a:bodyPr>
          <a:lstStyle/>
          <a:p>
            <a:pPr algn="ctr"/>
            <a:r>
              <a:rPr lang="fr-FR" sz="2000" b="1" dirty="0">
                <a:solidFill>
                  <a:srgbClr val="D6279D"/>
                </a:solidFill>
              </a:rPr>
              <a:t>Le programme</a:t>
            </a:r>
          </a:p>
          <a:p>
            <a:pPr algn="just"/>
            <a:endParaRPr lang="fr-FR" sz="1000" b="1" dirty="0">
              <a:solidFill>
                <a:srgbClr val="D6279D"/>
              </a:solidFill>
            </a:endParaRPr>
          </a:p>
          <a:p>
            <a:pPr algn="just"/>
            <a:r>
              <a:rPr lang="fr-FR" sz="1400" b="1" dirty="0">
                <a:solidFill>
                  <a:srgbClr val="D6279D"/>
                </a:solidFill>
              </a:rPr>
              <a:t>Jeudi 21 et Vendredi 22 nov. 12h-20h </a:t>
            </a:r>
            <a:r>
              <a:rPr lang="fr-FR" sz="1400" dirty="0"/>
              <a:t>: </a:t>
            </a:r>
            <a:r>
              <a:rPr lang="fr-FR" sz="1400" b="1" dirty="0"/>
              <a:t>retrait des dossards </a:t>
            </a:r>
            <a:r>
              <a:rPr lang="fr-FR" sz="1400" dirty="0"/>
              <a:t>(Parc Expo Villefranche)</a:t>
            </a:r>
          </a:p>
          <a:p>
            <a:pPr algn="just"/>
            <a:endParaRPr lang="fr-FR" sz="1000" b="1" dirty="0">
              <a:solidFill>
                <a:srgbClr val="D6279D"/>
              </a:solidFill>
            </a:endParaRPr>
          </a:p>
          <a:p>
            <a:pPr algn="just"/>
            <a:r>
              <a:rPr lang="fr-FR" sz="1400" b="1" dirty="0">
                <a:solidFill>
                  <a:srgbClr val="D6279D"/>
                </a:solidFill>
              </a:rPr>
              <a:t>Vendredi 22 nov., 19h </a:t>
            </a:r>
            <a:r>
              <a:rPr lang="fr-FR" sz="1400" dirty="0"/>
              <a:t>: </a:t>
            </a:r>
            <a:r>
              <a:rPr lang="fr-FR" sz="1400" b="1" dirty="0"/>
              <a:t>Pasta Party</a:t>
            </a:r>
          </a:p>
          <a:p>
            <a:pPr algn="just"/>
            <a:endParaRPr lang="fr-FR" sz="1000" b="1" dirty="0">
              <a:solidFill>
                <a:srgbClr val="D6279D"/>
              </a:solidFill>
            </a:endParaRPr>
          </a:p>
          <a:p>
            <a:pPr algn="just"/>
            <a:r>
              <a:rPr lang="fr-FR" sz="1400" b="1" dirty="0">
                <a:solidFill>
                  <a:srgbClr val="D6279D"/>
                </a:solidFill>
              </a:rPr>
              <a:t>Samedi 23 nov. </a:t>
            </a:r>
            <a:r>
              <a:rPr lang="fr-FR" sz="1400" b="1" dirty="0"/>
              <a:t>LES COURSES !</a:t>
            </a:r>
          </a:p>
          <a:p>
            <a:pPr algn="just"/>
            <a:r>
              <a:rPr lang="fr-FR" sz="1400" dirty="0"/>
              <a:t>9h: Départ Marathon Solo et Relais (Fleurie) 42km</a:t>
            </a:r>
          </a:p>
          <a:p>
            <a:pPr algn="just"/>
            <a:r>
              <a:rPr lang="fr-FR" sz="1400" dirty="0"/>
              <a:t>12h: Départ Semi-Marathon (Villefranche) 21km</a:t>
            </a:r>
          </a:p>
          <a:p>
            <a:pPr algn="just"/>
            <a:r>
              <a:rPr lang="fr-FR" sz="1400" dirty="0"/>
              <a:t>14h30: Départ 13km (Villefranche) </a:t>
            </a:r>
          </a:p>
          <a:p>
            <a:pPr algn="just"/>
            <a:r>
              <a:rPr lang="fr-FR" sz="1400" b="1" dirty="0">
                <a:solidFill>
                  <a:srgbClr val="D6279D"/>
                </a:solidFill>
              </a:rPr>
              <a:t>Samedi 23 nov., 20h </a:t>
            </a:r>
            <a:r>
              <a:rPr lang="fr-FR" sz="1400" dirty="0"/>
              <a:t>: </a:t>
            </a:r>
            <a:r>
              <a:rPr lang="fr-FR" sz="1400" b="1" dirty="0"/>
              <a:t>Nuit du Marathon</a:t>
            </a:r>
          </a:p>
          <a:p>
            <a:pPr algn="just"/>
            <a:endParaRPr lang="fr-FR" sz="1000" b="1" dirty="0">
              <a:solidFill>
                <a:srgbClr val="D6279D"/>
              </a:solidFill>
            </a:endParaRPr>
          </a:p>
          <a:p>
            <a:pPr algn="just"/>
            <a:r>
              <a:rPr lang="fr-FR" sz="1400" b="1" dirty="0">
                <a:solidFill>
                  <a:srgbClr val="D6279D"/>
                </a:solidFill>
              </a:rPr>
              <a:t>Dimanche 24 nov., 10h-14h </a:t>
            </a:r>
            <a:r>
              <a:rPr lang="fr-FR" sz="1400" dirty="0"/>
              <a:t>: </a:t>
            </a:r>
            <a:r>
              <a:rPr lang="fr-FR" sz="1400" b="1" dirty="0"/>
              <a:t>Dimanche au Hameau</a:t>
            </a:r>
            <a:endParaRPr lang="fr-FR" sz="1400" dirty="0"/>
          </a:p>
        </p:txBody>
      </p:sp>
      <p:sp>
        <p:nvSpPr>
          <p:cNvPr id="18" name="ZoneTexte 17"/>
          <p:cNvSpPr txBox="1"/>
          <p:nvPr/>
        </p:nvSpPr>
        <p:spPr>
          <a:xfrm>
            <a:off x="303413" y="1782315"/>
            <a:ext cx="6284423" cy="923330"/>
          </a:xfrm>
          <a:prstGeom prst="rect">
            <a:avLst/>
          </a:prstGeom>
          <a:noFill/>
        </p:spPr>
        <p:txBody>
          <a:bodyPr wrap="square" rtlCol="0">
            <a:spAutoFit/>
          </a:bodyPr>
          <a:lstStyle/>
          <a:p>
            <a:pPr algn="ctr"/>
            <a:r>
              <a:rPr lang="fr-FR" dirty="0">
                <a:solidFill>
                  <a:srgbClr val="D6279D"/>
                </a:solidFill>
              </a:rPr>
              <a:t>www.marathondubeaujolais.org</a:t>
            </a:r>
          </a:p>
          <a:p>
            <a:pPr algn="ctr"/>
            <a:r>
              <a:rPr lang="fr-FR" b="1" dirty="0">
                <a:solidFill>
                  <a:srgbClr val="D6279D"/>
                </a:solidFill>
              </a:rPr>
              <a:t>Samedi 23 novembre 2019</a:t>
            </a:r>
          </a:p>
          <a:p>
            <a:pPr algn="ctr"/>
            <a:r>
              <a:rPr lang="fr-FR" dirty="0">
                <a:solidFill>
                  <a:srgbClr val="D6279D"/>
                </a:solidFill>
              </a:rPr>
              <a:t>17000 coureurs</a:t>
            </a:r>
          </a:p>
        </p:txBody>
      </p:sp>
    </p:spTree>
    <p:extLst>
      <p:ext uri="{BB962C8B-B14F-4D97-AF65-F5344CB8AC3E}">
        <p14:creationId xmlns:p14="http://schemas.microsoft.com/office/powerpoint/2010/main" val="102625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13" name="ZoneTexte 12"/>
          <p:cNvSpPr txBox="1"/>
          <p:nvPr/>
        </p:nvSpPr>
        <p:spPr>
          <a:xfrm>
            <a:off x="303413" y="1690318"/>
            <a:ext cx="6284423" cy="4062651"/>
          </a:xfrm>
          <a:prstGeom prst="rect">
            <a:avLst/>
          </a:prstGeom>
          <a:noFill/>
        </p:spPr>
        <p:txBody>
          <a:bodyPr wrap="square" rtlCol="0">
            <a:spAutoFit/>
          </a:bodyPr>
          <a:lstStyle/>
          <a:p>
            <a:pPr algn="ctr"/>
            <a:r>
              <a:rPr lang="fr-FR" sz="2000" b="1" dirty="0">
                <a:solidFill>
                  <a:srgbClr val="D6279D"/>
                </a:solidFill>
              </a:rPr>
              <a:t>GROUPE et/ou EQUIPE ?</a:t>
            </a:r>
          </a:p>
          <a:p>
            <a:pPr algn="just"/>
            <a:r>
              <a:rPr lang="fr-FR" sz="1400" dirty="0"/>
              <a:t>Les 2 mon Capitaine !</a:t>
            </a:r>
          </a:p>
          <a:p>
            <a:pPr algn="just"/>
            <a:endParaRPr lang="fr-FR" sz="1400" dirty="0"/>
          </a:p>
          <a:p>
            <a:pPr algn="just"/>
            <a:r>
              <a:rPr lang="fr-FR" sz="1400" dirty="0"/>
              <a:t>Un </a:t>
            </a:r>
            <a:r>
              <a:rPr lang="fr-FR" sz="1400" b="1" dirty="0"/>
              <a:t>GROUPE</a:t>
            </a:r>
            <a:r>
              <a:rPr lang="fr-FR" sz="1400" dirty="0"/>
              <a:t> au nom de votre Club/Association/Groupe d’amis</a:t>
            </a:r>
            <a:r>
              <a:rPr lang="mr-IN" sz="1400" dirty="0"/>
              <a:t>…</a:t>
            </a:r>
            <a:r>
              <a:rPr lang="fr-FR" sz="1400" dirty="0"/>
              <a:t>, permet à l’organisation d’identifier toutes vos réservations en un seul coup d’œil : Marathon, Semi, 13km, et les soirées.</a:t>
            </a:r>
          </a:p>
          <a:p>
            <a:pPr algn="just"/>
            <a:endParaRPr lang="fr-FR" sz="1400" dirty="0"/>
          </a:p>
          <a:p>
            <a:pPr algn="just"/>
            <a:r>
              <a:rPr lang="fr-FR" sz="1400" dirty="0"/>
              <a:t>Une fois connectés dans votre groupe (voir procédure ci-dessous), vos coureurs peuvent s’inscrire en </a:t>
            </a:r>
            <a:r>
              <a:rPr lang="fr-FR" sz="1400" b="1" dirty="0"/>
              <a:t>EQUIPE</a:t>
            </a:r>
            <a:r>
              <a:rPr lang="fr-FR" sz="1400" dirty="0"/>
              <a:t>. </a:t>
            </a:r>
          </a:p>
          <a:p>
            <a:pPr algn="just"/>
            <a:r>
              <a:rPr lang="fr-FR" sz="1400" dirty="0"/>
              <a:t>Pour cela, dans leur inscription individuelle, il leur suffit de cocher OUI à la question sur le Challenge par équipe, et d’indiquer le nom de leur équipe. </a:t>
            </a:r>
          </a:p>
          <a:p>
            <a:pPr algn="just"/>
            <a:r>
              <a:rPr lang="fr-FR" sz="1400" dirty="0"/>
              <a:t>Une équipe est constituée de </a:t>
            </a:r>
            <a:r>
              <a:rPr lang="fr-FR" sz="1400" b="1" dirty="0"/>
              <a:t>3 coureurs sur une même course</a:t>
            </a:r>
            <a:r>
              <a:rPr lang="fr-FR" sz="1400" dirty="0"/>
              <a:t>. </a:t>
            </a:r>
          </a:p>
          <a:p>
            <a:pPr algn="just"/>
            <a:r>
              <a:rPr lang="fr-FR" sz="1400" dirty="0"/>
              <a:t>Les coureurs inscrits en équipe seront dans le </a:t>
            </a:r>
            <a:r>
              <a:rPr lang="fr-FR" sz="1400" b="1" dirty="0"/>
              <a:t>classement par équipe</a:t>
            </a:r>
            <a:r>
              <a:rPr lang="fr-FR" sz="1400" dirty="0"/>
              <a:t>, en plus du classement individuel (scratch). Le temps des 3 coureurs de l’équipe est cumulé, sous réserve que tous les coureurs passent la ligne d’arrivée avant le temps limite de la course concernée).</a:t>
            </a:r>
          </a:p>
          <a:p>
            <a:pPr algn="just"/>
            <a:endParaRPr lang="fr-FR" sz="1400" dirty="0"/>
          </a:p>
          <a:p>
            <a:pPr algn="ctr"/>
            <a:r>
              <a:rPr lang="fr-FR" sz="1400" b="1" dirty="0"/>
              <a:t>Votre GROUPE peut donc contenir plusieurs EQUIPES sur différentes courses .</a:t>
            </a:r>
            <a:endParaRPr lang="fr-FR" b="1" dirty="0"/>
          </a:p>
        </p:txBody>
      </p:sp>
      <p:sp>
        <p:nvSpPr>
          <p:cNvPr id="9" name="ZoneTexte 8"/>
          <p:cNvSpPr txBox="1"/>
          <p:nvPr/>
        </p:nvSpPr>
        <p:spPr>
          <a:xfrm>
            <a:off x="249381" y="5886488"/>
            <a:ext cx="6284423" cy="3631763"/>
          </a:xfrm>
          <a:prstGeom prst="rect">
            <a:avLst/>
          </a:prstGeom>
          <a:noFill/>
        </p:spPr>
        <p:txBody>
          <a:bodyPr wrap="square" rtlCol="0">
            <a:spAutoFit/>
          </a:bodyPr>
          <a:lstStyle/>
          <a:p>
            <a:pPr algn="ctr"/>
            <a:r>
              <a:rPr lang="fr-FR" sz="2000" b="1" dirty="0">
                <a:solidFill>
                  <a:srgbClr val="D6279D"/>
                </a:solidFill>
              </a:rPr>
              <a:t>Certificat médical ou Licence ?</a:t>
            </a:r>
          </a:p>
          <a:p>
            <a:pPr algn="just"/>
            <a:r>
              <a:rPr lang="fr-FR" sz="1400" dirty="0"/>
              <a:t>Tout coureur doit fournir à l’organisation </a:t>
            </a:r>
            <a:r>
              <a:rPr lang="fr-FR" sz="1400" b="1" dirty="0"/>
              <a:t>AVANT LE 31/10 </a:t>
            </a:r>
            <a:r>
              <a:rPr lang="fr-FR" sz="1400" dirty="0"/>
              <a:t>:</a:t>
            </a:r>
          </a:p>
          <a:p>
            <a:pPr algn="just"/>
            <a:r>
              <a:rPr lang="fr-FR" sz="1400" dirty="0"/>
              <a:t>- soit une </a:t>
            </a:r>
            <a:r>
              <a:rPr lang="fr-FR" sz="1400" b="1" dirty="0"/>
              <a:t>Licence FFA</a:t>
            </a:r>
            <a:r>
              <a:rPr lang="fr-FR" sz="1400" dirty="0"/>
              <a:t> (saison 2018/2019) en cours de validité. </a:t>
            </a:r>
          </a:p>
          <a:p>
            <a:pPr algn="just"/>
            <a:r>
              <a:rPr lang="fr-FR" sz="1400" dirty="0"/>
              <a:t>- soit un </a:t>
            </a:r>
            <a:r>
              <a:rPr lang="fr-FR" sz="1400" b="1" dirty="0"/>
              <a:t>certificat médical </a:t>
            </a:r>
            <a:r>
              <a:rPr lang="fr-FR" sz="1400" dirty="0"/>
              <a:t>portant la mention obligatoire (règlement FFA) d’aptitude à la « </a:t>
            </a:r>
            <a:r>
              <a:rPr lang="fr-FR" sz="1400" b="1" dirty="0"/>
              <a:t>course à pied en compétition</a:t>
            </a:r>
            <a:r>
              <a:rPr lang="fr-FR" sz="1400" dirty="0"/>
              <a:t> » et </a:t>
            </a:r>
            <a:r>
              <a:rPr lang="fr-FR" sz="1400" b="1" dirty="0"/>
              <a:t>daté de moins d’un an </a:t>
            </a:r>
            <a:r>
              <a:rPr lang="fr-FR" sz="1400" dirty="0"/>
              <a:t>au jour de la course.</a:t>
            </a:r>
          </a:p>
          <a:p>
            <a:pPr algn="just"/>
            <a:endParaRPr lang="fr-FR" sz="1400" dirty="0"/>
          </a:p>
          <a:p>
            <a:pPr algn="just"/>
            <a:r>
              <a:rPr lang="fr-FR" sz="1400" dirty="0"/>
              <a:t>Le certificat peut être joint à l’inscription, ou ultérieurement. Le coureur peut revenir à tout moment dans son dossier en ligne, et télécharger son justificatif.</a:t>
            </a:r>
          </a:p>
          <a:p>
            <a:pPr algn="just"/>
            <a:r>
              <a:rPr lang="fr-FR" sz="1400" dirty="0"/>
              <a:t>Une fois le certificat médical téléchargé, le statut du justificatif est alors </a:t>
            </a:r>
            <a:br>
              <a:rPr lang="fr-FR" sz="1400" dirty="0"/>
            </a:br>
            <a:r>
              <a:rPr lang="fr-FR" sz="1400" dirty="0"/>
              <a:t>« </a:t>
            </a:r>
            <a:r>
              <a:rPr lang="fr-FR" sz="1400" b="1" dirty="0"/>
              <a:t>à valider</a:t>
            </a:r>
            <a:r>
              <a:rPr lang="fr-FR" sz="1400" dirty="0"/>
              <a:t> ». L’organisation doit ensuite visionner les certificats un par un. Un délai de plusieurs jours est nécessaire. Après étude, le statut du justificatif est : </a:t>
            </a:r>
            <a:r>
              <a:rPr lang="fr-FR" sz="1400" b="1" dirty="0"/>
              <a:t>validé / rejeté</a:t>
            </a:r>
            <a:r>
              <a:rPr lang="fr-FR" sz="1400" dirty="0"/>
              <a:t>. En cas de rejet, le coureur reçoit un email lui indiquant le motif.</a:t>
            </a:r>
          </a:p>
          <a:p>
            <a:pPr algn="just"/>
            <a:endParaRPr lang="fr-FR" sz="1400" dirty="0"/>
          </a:p>
          <a:p>
            <a:pPr algn="just"/>
            <a:r>
              <a:rPr lang="fr-FR" sz="1400" dirty="0"/>
              <a:t>Le certificat médical doit être téléchargé dans l’inscription en ligne. Aucun certificat reçu par courrier ou email ne pourra être validé.</a:t>
            </a:r>
          </a:p>
          <a:p>
            <a:pPr algn="just"/>
            <a:endParaRPr lang="fr-FR" sz="1400" dirty="0"/>
          </a:p>
        </p:txBody>
      </p:sp>
      <p:sp>
        <p:nvSpPr>
          <p:cNvPr id="8" name="ZoneTexte 7"/>
          <p:cNvSpPr txBox="1"/>
          <p:nvPr/>
        </p:nvSpPr>
        <p:spPr>
          <a:xfrm>
            <a:off x="896735" y="193431"/>
            <a:ext cx="5097780" cy="1384995"/>
          </a:xfrm>
          <a:prstGeom prst="rect">
            <a:avLst/>
          </a:prstGeom>
          <a:noFill/>
        </p:spPr>
        <p:txBody>
          <a:bodyPr wrap="square" rtlCol="0">
            <a:spAutoFit/>
          </a:bodyPr>
          <a:lstStyle/>
          <a:p>
            <a:pPr algn="ctr"/>
            <a:r>
              <a:rPr lang="fr-FR" sz="2000" b="1" dirty="0">
                <a:solidFill>
                  <a:srgbClr val="D6279D"/>
                </a:solidFill>
              </a:rPr>
              <a:t>Marathon International du Beaujolais 2019</a:t>
            </a:r>
          </a:p>
          <a:p>
            <a:pPr algn="ctr"/>
            <a:r>
              <a:rPr lang="fr-FR" sz="2800" b="1" dirty="0">
                <a:solidFill>
                  <a:srgbClr val="D6279D"/>
                </a:solidFill>
              </a:rPr>
              <a:t>GROUPES </a:t>
            </a:r>
            <a:br>
              <a:rPr lang="fr-FR" sz="2800" b="1" dirty="0">
                <a:solidFill>
                  <a:srgbClr val="D6279D"/>
                </a:solidFill>
              </a:rPr>
            </a:br>
            <a:r>
              <a:rPr lang="fr-FR" dirty="0">
                <a:solidFill>
                  <a:srgbClr val="D6279D"/>
                </a:solidFill>
              </a:rPr>
              <a:t>(hors Entreprises PARTENAIRES)</a:t>
            </a:r>
          </a:p>
          <a:p>
            <a:pPr algn="ctr"/>
            <a:r>
              <a:rPr lang="fr-FR" dirty="0"/>
              <a:t>Comment inscrire vos coureurs</a:t>
            </a:r>
          </a:p>
        </p:txBody>
      </p:sp>
    </p:spTree>
    <p:extLst>
      <p:ext uri="{BB962C8B-B14F-4D97-AF65-F5344CB8AC3E}">
        <p14:creationId xmlns:p14="http://schemas.microsoft.com/office/powerpoint/2010/main" val="92245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9" name="ZoneTexte 8"/>
          <p:cNvSpPr txBox="1"/>
          <p:nvPr/>
        </p:nvSpPr>
        <p:spPr>
          <a:xfrm>
            <a:off x="249380" y="7370300"/>
            <a:ext cx="6284423" cy="1384995"/>
          </a:xfrm>
          <a:prstGeom prst="rect">
            <a:avLst/>
          </a:prstGeom>
          <a:noFill/>
        </p:spPr>
        <p:txBody>
          <a:bodyPr wrap="square" rtlCol="0">
            <a:spAutoFit/>
          </a:bodyPr>
          <a:lstStyle/>
          <a:p>
            <a:pPr algn="ctr"/>
            <a:r>
              <a:rPr lang="fr-FR" sz="2000" b="1" dirty="0">
                <a:solidFill>
                  <a:srgbClr val="D6279D"/>
                </a:solidFill>
              </a:rPr>
              <a:t>Des questions ?</a:t>
            </a:r>
          </a:p>
          <a:p>
            <a:pPr algn="ctr"/>
            <a:r>
              <a:rPr lang="fr-FR" sz="1600" dirty="0">
                <a:hlinkClick r:id="rId4"/>
              </a:rPr>
              <a:t>www.marathondubeaujolais.org</a:t>
            </a:r>
            <a:r>
              <a:rPr lang="fr-FR" sz="1600" dirty="0"/>
              <a:t> / Rubrique FAQ</a:t>
            </a:r>
          </a:p>
          <a:p>
            <a:pPr algn="ctr"/>
            <a:endParaRPr lang="fr-FR" sz="2000" dirty="0"/>
          </a:p>
          <a:p>
            <a:pPr algn="ctr"/>
            <a:r>
              <a:rPr lang="fr-FR" sz="1400" dirty="0">
                <a:hlinkClick r:id="rId5"/>
              </a:rPr>
              <a:t>contact@marathondubeaujolais.org</a:t>
            </a:r>
            <a:r>
              <a:rPr lang="fr-FR" sz="1400" dirty="0"/>
              <a:t> </a:t>
            </a:r>
          </a:p>
          <a:p>
            <a:pPr algn="ctr"/>
            <a:r>
              <a:rPr lang="fr-FR" sz="1400" dirty="0"/>
              <a:t>0</a:t>
            </a:r>
          </a:p>
        </p:txBody>
      </p:sp>
      <p:sp>
        <p:nvSpPr>
          <p:cNvPr id="12" name="ZoneTexte 11"/>
          <p:cNvSpPr txBox="1"/>
          <p:nvPr/>
        </p:nvSpPr>
        <p:spPr>
          <a:xfrm>
            <a:off x="249380" y="2271047"/>
            <a:ext cx="6406252" cy="4862870"/>
          </a:xfrm>
          <a:prstGeom prst="rect">
            <a:avLst/>
          </a:prstGeom>
          <a:noFill/>
        </p:spPr>
        <p:txBody>
          <a:bodyPr wrap="square" rtlCol="0">
            <a:spAutoFit/>
          </a:bodyPr>
          <a:lstStyle/>
          <a:p>
            <a:pPr algn="ctr"/>
            <a:r>
              <a:rPr lang="fr-FR" sz="2000" b="1" dirty="0">
                <a:solidFill>
                  <a:srgbClr val="D6279D"/>
                </a:solidFill>
              </a:rPr>
              <a:t>Les tarifs  </a:t>
            </a:r>
            <a:br>
              <a:rPr lang="fr-FR" sz="2000" b="1" dirty="0">
                <a:solidFill>
                  <a:srgbClr val="D6279D"/>
                </a:solidFill>
              </a:rPr>
            </a:br>
            <a:endParaRPr lang="fr-FR" sz="1000" b="1" dirty="0">
              <a:solidFill>
                <a:srgbClr val="D6279D"/>
              </a:solidFill>
            </a:endParaRPr>
          </a:p>
          <a:p>
            <a:pPr algn="just"/>
            <a:r>
              <a:rPr lang="fr-FR" sz="1400" b="1" dirty="0">
                <a:solidFill>
                  <a:srgbClr val="D6279D"/>
                </a:solidFill>
              </a:rPr>
              <a:t>Marathon Solo </a:t>
            </a:r>
            <a:r>
              <a:rPr lang="fr-FR" sz="1400" dirty="0"/>
              <a:t>: 50€ TTC (2000 premiers dossards), 60€ (de 2001 à 6000 dossards), puis 65€ et 75€ sur place (dans la limite des dossards disponibles)</a:t>
            </a:r>
            <a:br>
              <a:rPr lang="fr-FR" sz="1400" dirty="0"/>
            </a:br>
            <a:r>
              <a:rPr lang="fr-FR" sz="1400" b="1" dirty="0">
                <a:solidFill>
                  <a:srgbClr val="D6279D"/>
                </a:solidFill>
              </a:rPr>
              <a:t>Marathon Relais 3/4 </a:t>
            </a:r>
            <a:r>
              <a:rPr lang="fr-FR" sz="1400" dirty="0"/>
              <a:t>: 90€ TTC (2000 premiers dossards), 105€ (de 2001 à 6000 dossards), puis 115€ et 130€ sur place (dans la limite des dossards disponibles)</a:t>
            </a:r>
          </a:p>
          <a:p>
            <a:pPr algn="just"/>
            <a:r>
              <a:rPr lang="fr-FR" sz="1400" b="1" dirty="0">
                <a:solidFill>
                  <a:srgbClr val="D6279D"/>
                </a:solidFill>
              </a:rPr>
              <a:t>Semi Marathon</a:t>
            </a:r>
            <a:r>
              <a:rPr lang="fr-FR" sz="1400" dirty="0"/>
              <a:t>: 37€ TTC (2000 premiers dossards), 39€ (de 2001 à 6000 dossards), puis 41€ et 50€ sur place (dans la limite des dossards disponibles)</a:t>
            </a:r>
            <a:br>
              <a:rPr lang="fr-FR" sz="1400" dirty="0"/>
            </a:br>
            <a:r>
              <a:rPr lang="fr-FR" sz="1400" b="1" dirty="0">
                <a:solidFill>
                  <a:srgbClr val="D6279D"/>
                </a:solidFill>
              </a:rPr>
              <a:t>13km: </a:t>
            </a:r>
            <a:r>
              <a:rPr lang="fr-FR" sz="1400" dirty="0"/>
              <a:t>24€ TTC (2000 premiers dossards), 26€ (de 2001 à 6000 dossards), puis 28€ et 35€ sur place (dans la limite des dossards disponibles)</a:t>
            </a:r>
            <a:br>
              <a:rPr lang="fr-FR" sz="1400" dirty="0"/>
            </a:br>
            <a:r>
              <a:rPr lang="fr-FR" sz="1400" b="1" dirty="0">
                <a:solidFill>
                  <a:srgbClr val="D6279D"/>
                </a:solidFill>
              </a:rPr>
              <a:t>Family Marathon (-12 ans): </a:t>
            </a:r>
            <a:r>
              <a:rPr lang="fr-FR" sz="1400" dirty="0"/>
              <a:t>10€ TTC et 12€ sur place (dans la limite des dossards disponibles)</a:t>
            </a:r>
            <a:br>
              <a:rPr lang="fr-FR" sz="1400" dirty="0"/>
            </a:br>
            <a:r>
              <a:rPr lang="fr-FR" sz="1400" b="1" dirty="0">
                <a:solidFill>
                  <a:srgbClr val="D6279D"/>
                </a:solidFill>
              </a:rPr>
              <a:t>Family Marathon (-12 ans): </a:t>
            </a:r>
            <a:r>
              <a:rPr lang="fr-FR" sz="1400" dirty="0"/>
              <a:t>5€ TTC</a:t>
            </a:r>
          </a:p>
          <a:p>
            <a:pPr algn="just"/>
            <a:endParaRPr lang="fr-FR" sz="1400" dirty="0"/>
          </a:p>
          <a:p>
            <a:pPr algn="just"/>
            <a:endParaRPr lang="fr-FR" sz="1400" dirty="0"/>
          </a:p>
          <a:p>
            <a:pPr algn="just"/>
            <a:r>
              <a:rPr lang="fr-FR" sz="1400" b="1" dirty="0">
                <a:solidFill>
                  <a:srgbClr val="D6279D"/>
                </a:solidFill>
              </a:rPr>
              <a:t>Tarif spécial coureur (</a:t>
            </a:r>
            <a:r>
              <a:rPr lang="fr-FR" sz="1400" b="1" dirty="0" err="1">
                <a:solidFill>
                  <a:srgbClr val="D6279D"/>
                </a:solidFill>
              </a:rPr>
              <a:t>dossard+Nuit</a:t>
            </a:r>
            <a:r>
              <a:rPr lang="fr-FR" sz="1400" b="1" dirty="0">
                <a:solidFill>
                  <a:srgbClr val="D6279D"/>
                </a:solidFill>
              </a:rPr>
              <a:t> du Marathon) </a:t>
            </a:r>
            <a:r>
              <a:rPr lang="fr-FR" sz="1400" dirty="0"/>
              <a:t>: dossard + 30€ TTC</a:t>
            </a:r>
            <a:endParaRPr lang="fr-FR" sz="1400" b="1" dirty="0"/>
          </a:p>
          <a:p>
            <a:pPr algn="just"/>
            <a:r>
              <a:rPr lang="fr-FR" sz="1400" b="1" dirty="0">
                <a:solidFill>
                  <a:srgbClr val="D6279D"/>
                </a:solidFill>
              </a:rPr>
              <a:t>Tarif spécial coureur (</a:t>
            </a:r>
            <a:r>
              <a:rPr lang="fr-FR" sz="1400" b="1" dirty="0" err="1">
                <a:solidFill>
                  <a:srgbClr val="D6279D"/>
                </a:solidFill>
              </a:rPr>
              <a:t>dossard+Pasta+Nuit+Dimanche</a:t>
            </a:r>
            <a:r>
              <a:rPr lang="fr-FR" sz="1400" b="1" dirty="0">
                <a:solidFill>
                  <a:srgbClr val="D6279D"/>
                </a:solidFill>
              </a:rPr>
              <a:t>) </a:t>
            </a:r>
            <a:r>
              <a:rPr lang="fr-FR" sz="1400" dirty="0"/>
              <a:t>: dossard + 70€ TTC</a:t>
            </a:r>
            <a:endParaRPr lang="fr-FR" sz="1400" b="1" dirty="0"/>
          </a:p>
          <a:p>
            <a:pPr algn="just"/>
            <a:endParaRPr lang="fr-FR" sz="1400" b="1" dirty="0">
              <a:solidFill>
                <a:srgbClr val="D6279D"/>
              </a:solidFill>
            </a:endParaRPr>
          </a:p>
          <a:p>
            <a:pPr algn="just"/>
            <a:r>
              <a:rPr lang="fr-FR" sz="1400" b="1" dirty="0"/>
              <a:t>Options hors courses (accompagnants) :</a:t>
            </a:r>
          </a:p>
          <a:p>
            <a:pPr algn="just"/>
            <a:r>
              <a:rPr lang="fr-FR" sz="1400" b="1" dirty="0" err="1">
                <a:solidFill>
                  <a:srgbClr val="D6279D"/>
                </a:solidFill>
              </a:rPr>
              <a:t>Pasta</a:t>
            </a:r>
            <a:r>
              <a:rPr lang="fr-FR" sz="1400" b="1" dirty="0">
                <a:solidFill>
                  <a:srgbClr val="D6279D"/>
                </a:solidFill>
              </a:rPr>
              <a:t> Party : </a:t>
            </a:r>
            <a:r>
              <a:rPr lang="fr-FR" sz="1400" dirty="0"/>
              <a:t>20€ TTC</a:t>
            </a:r>
          </a:p>
          <a:p>
            <a:pPr algn="just"/>
            <a:r>
              <a:rPr lang="fr-FR" sz="1400" b="1" dirty="0">
                <a:solidFill>
                  <a:srgbClr val="D6279D"/>
                </a:solidFill>
              </a:rPr>
              <a:t>Nuit du Marathon : </a:t>
            </a:r>
            <a:r>
              <a:rPr lang="fr-FR" sz="1400" dirty="0"/>
              <a:t>38€ TTC</a:t>
            </a:r>
          </a:p>
          <a:p>
            <a:pPr algn="just"/>
            <a:r>
              <a:rPr lang="fr-FR" sz="1400" b="1" dirty="0">
                <a:solidFill>
                  <a:srgbClr val="D6279D"/>
                </a:solidFill>
              </a:rPr>
              <a:t>Dimanche au Hameau : </a:t>
            </a:r>
            <a:r>
              <a:rPr lang="fr-FR" sz="1400" dirty="0"/>
              <a:t>30€ TTC</a:t>
            </a:r>
          </a:p>
        </p:txBody>
      </p:sp>
      <p:sp>
        <p:nvSpPr>
          <p:cNvPr id="8" name="ZoneTexte 7"/>
          <p:cNvSpPr txBox="1"/>
          <p:nvPr/>
        </p:nvSpPr>
        <p:spPr>
          <a:xfrm>
            <a:off x="896735" y="193431"/>
            <a:ext cx="5097780" cy="1384995"/>
          </a:xfrm>
          <a:prstGeom prst="rect">
            <a:avLst/>
          </a:prstGeom>
          <a:noFill/>
        </p:spPr>
        <p:txBody>
          <a:bodyPr wrap="square" rtlCol="0">
            <a:spAutoFit/>
          </a:bodyPr>
          <a:lstStyle/>
          <a:p>
            <a:pPr algn="ctr"/>
            <a:r>
              <a:rPr lang="fr-FR" sz="2000" b="1" dirty="0">
                <a:solidFill>
                  <a:srgbClr val="D6279D"/>
                </a:solidFill>
              </a:rPr>
              <a:t>Marathon International du Beaujolais 2019</a:t>
            </a:r>
          </a:p>
          <a:p>
            <a:pPr algn="ctr"/>
            <a:r>
              <a:rPr lang="fr-FR" sz="2800" b="1" dirty="0">
                <a:solidFill>
                  <a:srgbClr val="D6279D"/>
                </a:solidFill>
              </a:rPr>
              <a:t>GROUPES </a:t>
            </a:r>
            <a:br>
              <a:rPr lang="fr-FR" sz="2800" b="1" dirty="0">
                <a:solidFill>
                  <a:srgbClr val="D6279D"/>
                </a:solidFill>
              </a:rPr>
            </a:br>
            <a:r>
              <a:rPr lang="fr-FR" dirty="0">
                <a:solidFill>
                  <a:srgbClr val="D6279D"/>
                </a:solidFill>
              </a:rPr>
              <a:t>(hors Entreprises PARTENAIRES)</a:t>
            </a:r>
          </a:p>
          <a:p>
            <a:pPr algn="ctr"/>
            <a:r>
              <a:rPr lang="fr-FR" dirty="0"/>
              <a:t>Comment inscrire vos coureurs</a:t>
            </a:r>
          </a:p>
        </p:txBody>
      </p:sp>
    </p:spTree>
    <p:extLst>
      <p:ext uri="{BB962C8B-B14F-4D97-AF65-F5344CB8AC3E}">
        <p14:creationId xmlns:p14="http://schemas.microsoft.com/office/powerpoint/2010/main" val="149644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4" name="ZoneTexte 3"/>
          <p:cNvSpPr txBox="1"/>
          <p:nvPr/>
        </p:nvSpPr>
        <p:spPr>
          <a:xfrm>
            <a:off x="249381" y="534727"/>
            <a:ext cx="6406252" cy="7478970"/>
          </a:xfrm>
          <a:prstGeom prst="rect">
            <a:avLst/>
          </a:prstGeom>
          <a:noFill/>
        </p:spPr>
        <p:txBody>
          <a:bodyPr wrap="square" rtlCol="0">
            <a:spAutoFit/>
          </a:bodyPr>
          <a:lstStyle/>
          <a:p>
            <a:pPr algn="ctr"/>
            <a:r>
              <a:rPr lang="fr-FR" sz="2800" b="1" u="sng" dirty="0">
                <a:solidFill>
                  <a:srgbClr val="D6279D"/>
                </a:solidFill>
              </a:rPr>
              <a:t>Comment inscrire vos coureurs ? (1/5)</a:t>
            </a:r>
            <a:endParaRPr lang="fr-FR" sz="1100" b="1" u="sng" dirty="0">
              <a:solidFill>
                <a:srgbClr val="D6279D"/>
              </a:solidFill>
            </a:endParaRPr>
          </a:p>
          <a:p>
            <a:pPr algn="just"/>
            <a:endParaRPr lang="fr-FR" sz="1400" b="1" dirty="0">
              <a:solidFill>
                <a:srgbClr val="D6279D"/>
              </a:solidFill>
            </a:endParaRPr>
          </a:p>
          <a:p>
            <a:pPr algn="just"/>
            <a:r>
              <a:rPr lang="fr-FR" sz="1600" b="1" dirty="0">
                <a:solidFill>
                  <a:srgbClr val="D6279D"/>
                </a:solidFill>
              </a:rPr>
              <a:t>1</a:t>
            </a:r>
            <a:r>
              <a:rPr lang="fr-FR" sz="1600" b="1" baseline="30000" dirty="0">
                <a:solidFill>
                  <a:srgbClr val="D6279D"/>
                </a:solidFill>
              </a:rPr>
              <a:t>ère</a:t>
            </a:r>
            <a:r>
              <a:rPr lang="fr-FR" sz="1600" b="1" dirty="0">
                <a:solidFill>
                  <a:srgbClr val="D6279D"/>
                </a:solidFill>
              </a:rPr>
              <a:t> étape </a:t>
            </a:r>
            <a:r>
              <a:rPr lang="fr-FR" sz="1400" dirty="0"/>
              <a:t>: </a:t>
            </a:r>
            <a:r>
              <a:rPr lang="fr-FR" sz="1400" b="1" dirty="0"/>
              <a:t>Connectez-vous sur notre site internet </a:t>
            </a:r>
            <a:r>
              <a:rPr lang="fr-FR" sz="1400" b="1" dirty="0">
                <a:hlinkClick r:id="rId4"/>
              </a:rPr>
              <a:t>www.marathondubeaujolais.org</a:t>
            </a:r>
            <a:endParaRPr lang="fr-FR" sz="1400" b="1" dirty="0"/>
          </a:p>
          <a:p>
            <a:pPr algn="just"/>
            <a:r>
              <a:rPr lang="fr-FR" sz="1400" dirty="0"/>
              <a:t>Puis cliquez sur « INSCRIVEZ-VOUS » (en-dessous du compteur)</a:t>
            </a:r>
          </a:p>
          <a:p>
            <a:pPr algn="just"/>
            <a:r>
              <a:rPr lang="fr-FR" sz="1400" dirty="0"/>
              <a:t>Vous êtes alors redirigé vers le site d’inscriptions en ligne.</a:t>
            </a:r>
          </a:p>
          <a:p>
            <a:pPr algn="just"/>
            <a:endParaRPr lang="fr-FR" sz="1400" i="1" dirty="0"/>
          </a:p>
          <a:p>
            <a:pPr algn="just"/>
            <a:r>
              <a:rPr lang="fr-FR" sz="1400" i="1" dirty="0"/>
              <a:t>Attention, si vous aviez mis le site d’inscription dans vos favoris lors d’une précédente édition, l’adresse internet a changé, pensez à modifier le lien dans vos favoris.</a:t>
            </a:r>
          </a:p>
          <a:p>
            <a:pPr algn="just"/>
            <a:endParaRPr lang="fr-FR" sz="1400" dirty="0"/>
          </a:p>
          <a:p>
            <a:pPr algn="just"/>
            <a:endParaRPr lang="fr-FR" sz="1400" dirty="0"/>
          </a:p>
          <a:p>
            <a:pPr algn="just"/>
            <a:r>
              <a:rPr lang="fr-FR" sz="1600" b="1" dirty="0">
                <a:solidFill>
                  <a:srgbClr val="D6279D"/>
                </a:solidFill>
              </a:rPr>
              <a:t>2</a:t>
            </a:r>
            <a:r>
              <a:rPr lang="fr-FR" sz="1600" b="1" baseline="30000" dirty="0">
                <a:solidFill>
                  <a:srgbClr val="D6279D"/>
                </a:solidFill>
              </a:rPr>
              <a:t>ème</a:t>
            </a:r>
            <a:r>
              <a:rPr lang="fr-FR" sz="1600" b="1" dirty="0">
                <a:solidFill>
                  <a:srgbClr val="D6279D"/>
                </a:solidFill>
              </a:rPr>
              <a:t> étape </a:t>
            </a:r>
            <a:r>
              <a:rPr lang="fr-FR" sz="1400" dirty="0"/>
              <a:t>: Cliquez sur « </a:t>
            </a:r>
            <a:r>
              <a:rPr lang="fr-FR" sz="1400" b="1" dirty="0"/>
              <a:t>S’ENREGISTRER EN GROUPE</a:t>
            </a:r>
            <a:r>
              <a:rPr lang="fr-FR" sz="1400" dirty="0"/>
              <a:t> » (sur l’une des 3 courses, le choix des compétitions se fera plus tard dans l’inscription).</a:t>
            </a:r>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r>
              <a:rPr lang="fr-FR" sz="1400" dirty="0"/>
              <a:t>ATTENTION, si vous aviez déjà créé un groupe lors des éditions précédentes, vous ne pouvez pas l’utiliser à nouveau. Il faut </a:t>
            </a:r>
            <a:r>
              <a:rPr lang="fr-FR" sz="1400" dirty="0" err="1"/>
              <a:t>re-créer</a:t>
            </a:r>
            <a:r>
              <a:rPr lang="fr-FR" sz="1400" dirty="0"/>
              <a:t> </a:t>
            </a:r>
            <a:r>
              <a:rPr lang="fr-FR" sz="1400"/>
              <a:t>le groupe.</a:t>
            </a:r>
            <a:endParaRPr lang="fr-FR" sz="1400" dirty="0"/>
          </a:p>
        </p:txBody>
      </p:sp>
      <p:grpSp>
        <p:nvGrpSpPr>
          <p:cNvPr id="22" name="Grouper 21"/>
          <p:cNvGrpSpPr/>
          <p:nvPr/>
        </p:nvGrpSpPr>
        <p:grpSpPr>
          <a:xfrm>
            <a:off x="786453" y="3539382"/>
            <a:ext cx="5281307" cy="3580060"/>
            <a:chOff x="811853" y="2854538"/>
            <a:chExt cx="5281307" cy="358006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853" y="3316050"/>
              <a:ext cx="5281307" cy="3118548"/>
            </a:xfrm>
            <a:prstGeom prst="rect">
              <a:avLst/>
            </a:prstGeom>
          </p:spPr>
        </p:pic>
        <p:cxnSp>
          <p:nvCxnSpPr>
            <p:cNvPr id="6" name="Connecteur droit avec flèche 5"/>
            <p:cNvCxnSpPr/>
            <p:nvPr/>
          </p:nvCxnSpPr>
          <p:spPr>
            <a:xfrm flipH="1">
              <a:off x="4318000" y="2854538"/>
              <a:ext cx="342901" cy="2859309"/>
            </a:xfrm>
            <a:prstGeom prst="straightConnector1">
              <a:avLst/>
            </a:prstGeom>
            <a:ln w="25400">
              <a:solidFill>
                <a:srgbClr val="D6279D"/>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3822700" y="5713847"/>
              <a:ext cx="660400" cy="228898"/>
            </a:xfrm>
            <a:prstGeom prst="ellipse">
              <a:avLst/>
            </a:prstGeom>
            <a:noFill/>
            <a:ln w="25400">
              <a:solidFill>
                <a:srgbClr val="D62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5045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4" name="ZoneTexte 3"/>
          <p:cNvSpPr txBox="1"/>
          <p:nvPr/>
        </p:nvSpPr>
        <p:spPr>
          <a:xfrm>
            <a:off x="249381" y="380551"/>
            <a:ext cx="6406252" cy="7663636"/>
          </a:xfrm>
          <a:prstGeom prst="rect">
            <a:avLst/>
          </a:prstGeom>
          <a:noFill/>
        </p:spPr>
        <p:txBody>
          <a:bodyPr wrap="square" rtlCol="0">
            <a:spAutoFit/>
          </a:bodyPr>
          <a:lstStyle/>
          <a:p>
            <a:pPr algn="ctr"/>
            <a:r>
              <a:rPr lang="fr-FR" sz="2800" b="1" u="sng" dirty="0">
                <a:solidFill>
                  <a:srgbClr val="D6279D"/>
                </a:solidFill>
              </a:rPr>
              <a:t>Comment inscrire vos coureurs ? (2/5)</a:t>
            </a:r>
            <a:endParaRPr lang="fr-FR" sz="1100" b="1" u="sng" dirty="0">
              <a:solidFill>
                <a:srgbClr val="D6279D"/>
              </a:solidFill>
            </a:endParaRPr>
          </a:p>
          <a:p>
            <a:pPr algn="just"/>
            <a:endParaRPr lang="fr-FR" sz="1400" b="1" dirty="0">
              <a:solidFill>
                <a:srgbClr val="D6279D"/>
              </a:solidFill>
            </a:endParaRPr>
          </a:p>
          <a:p>
            <a:pPr algn="just"/>
            <a:endParaRPr lang="fr-FR" sz="1400" dirty="0"/>
          </a:p>
          <a:p>
            <a:pPr algn="just"/>
            <a:r>
              <a:rPr lang="fr-FR" sz="1600" b="1" dirty="0">
                <a:solidFill>
                  <a:srgbClr val="D6279D"/>
                </a:solidFill>
              </a:rPr>
              <a:t>3</a:t>
            </a:r>
            <a:r>
              <a:rPr lang="fr-FR" sz="1600" b="1" baseline="30000" dirty="0">
                <a:solidFill>
                  <a:srgbClr val="D6279D"/>
                </a:solidFill>
              </a:rPr>
              <a:t>ème</a:t>
            </a:r>
            <a:r>
              <a:rPr lang="fr-FR" sz="1600" b="1" dirty="0">
                <a:solidFill>
                  <a:srgbClr val="D6279D"/>
                </a:solidFill>
              </a:rPr>
              <a:t> étape </a:t>
            </a:r>
            <a:r>
              <a:rPr lang="fr-FR" sz="1400" dirty="0"/>
              <a:t>: </a:t>
            </a:r>
          </a:p>
          <a:p>
            <a:pPr algn="just"/>
            <a:r>
              <a:rPr lang="fr-FR" sz="1400" dirty="0"/>
              <a:t>Lisez attentivement le texte sur la différence Groupe/Equipe.</a:t>
            </a:r>
          </a:p>
          <a:p>
            <a:pPr algn="just"/>
            <a:endParaRPr lang="fr-FR" sz="1400" dirty="0"/>
          </a:p>
          <a:p>
            <a:pPr algn="just"/>
            <a:r>
              <a:rPr lang="fr-FR" sz="1400" dirty="0"/>
              <a:t>Puis cliquez sur le bouton vert « CRÉER UN GROUPE ».</a:t>
            </a:r>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r>
              <a:rPr lang="fr-FR" sz="1400" dirty="0"/>
              <a:t>Libre à vous de </a:t>
            </a:r>
            <a:r>
              <a:rPr lang="fr-FR" sz="1400" b="1" dirty="0"/>
              <a:t>faire suivre ce mot de passe </a:t>
            </a:r>
            <a:r>
              <a:rPr lang="fr-FR" sz="1400" dirty="0"/>
              <a:t>aux coureurs de votre groupe, afin qu’ils s’inscrivent en autonomie.</a:t>
            </a:r>
          </a:p>
          <a:p>
            <a:pPr algn="just"/>
            <a:endParaRPr lang="fr-FR" sz="1400" dirty="0"/>
          </a:p>
          <a:p>
            <a:pPr algn="just"/>
            <a:r>
              <a:rPr lang="fr-FR" sz="1400" dirty="0"/>
              <a:t>Avec ce lien, vous pouvez </a:t>
            </a:r>
            <a:r>
              <a:rPr lang="fr-FR" sz="1400" b="1" dirty="0"/>
              <a:t>vous connecter à votre groupe à tout moment, vous avez accès à la liste de vos inscrits</a:t>
            </a:r>
            <a:r>
              <a:rPr lang="fr-FR" sz="1400" dirty="0"/>
              <a:t>, ainsi qu’au statut de leur justificatif (certificat médical ou licence). </a:t>
            </a:r>
          </a:p>
        </p:txBody>
      </p:sp>
      <p:grpSp>
        <p:nvGrpSpPr>
          <p:cNvPr id="13" name="Grouper 12"/>
          <p:cNvGrpSpPr/>
          <p:nvPr/>
        </p:nvGrpSpPr>
        <p:grpSpPr>
          <a:xfrm>
            <a:off x="537602" y="2057400"/>
            <a:ext cx="5281307" cy="4242929"/>
            <a:chOff x="537602" y="2057400"/>
            <a:chExt cx="5281307" cy="4242929"/>
          </a:xfrm>
        </p:grpSpPr>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t="4950"/>
            <a:stretch/>
          </p:blipFill>
          <p:spPr>
            <a:xfrm>
              <a:off x="537602" y="2576293"/>
              <a:ext cx="5281307" cy="3724036"/>
            </a:xfrm>
            <a:prstGeom prst="rect">
              <a:avLst/>
            </a:prstGeom>
          </p:spPr>
        </p:pic>
        <p:cxnSp>
          <p:nvCxnSpPr>
            <p:cNvPr id="6" name="Connecteur droit avec flèche 5"/>
            <p:cNvCxnSpPr/>
            <p:nvPr/>
          </p:nvCxnSpPr>
          <p:spPr>
            <a:xfrm>
              <a:off x="4318000" y="2057400"/>
              <a:ext cx="959636" cy="3724036"/>
            </a:xfrm>
            <a:prstGeom prst="straightConnector1">
              <a:avLst/>
            </a:prstGeom>
            <a:ln w="25400">
              <a:solidFill>
                <a:srgbClr val="D6279D"/>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4868513" y="5781436"/>
              <a:ext cx="838200" cy="296982"/>
            </a:xfrm>
            <a:prstGeom prst="ellipse">
              <a:avLst/>
            </a:prstGeom>
            <a:noFill/>
            <a:ln w="25400">
              <a:solidFill>
                <a:srgbClr val="D62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98027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4" name="ZoneTexte 3"/>
          <p:cNvSpPr txBox="1"/>
          <p:nvPr/>
        </p:nvSpPr>
        <p:spPr>
          <a:xfrm>
            <a:off x="249381" y="380551"/>
            <a:ext cx="6284424" cy="8710077"/>
          </a:xfrm>
          <a:prstGeom prst="rect">
            <a:avLst/>
          </a:prstGeom>
          <a:noFill/>
        </p:spPr>
        <p:txBody>
          <a:bodyPr wrap="square" rtlCol="0">
            <a:spAutoFit/>
          </a:bodyPr>
          <a:lstStyle/>
          <a:p>
            <a:pPr algn="ctr"/>
            <a:r>
              <a:rPr lang="fr-FR" sz="2800" b="1" u="sng" dirty="0">
                <a:solidFill>
                  <a:srgbClr val="D6279D"/>
                </a:solidFill>
              </a:rPr>
              <a:t>Comment inscrire vos coureurs ? (3/5)</a:t>
            </a:r>
            <a:endParaRPr lang="fr-FR" sz="1100" b="1" u="sng" dirty="0">
              <a:solidFill>
                <a:srgbClr val="D6279D"/>
              </a:solidFill>
            </a:endParaRPr>
          </a:p>
          <a:p>
            <a:pPr algn="just"/>
            <a:endParaRPr lang="fr-FR" sz="1400" b="1" dirty="0">
              <a:solidFill>
                <a:srgbClr val="D6279D"/>
              </a:solidFill>
            </a:endParaRPr>
          </a:p>
          <a:p>
            <a:pPr algn="just"/>
            <a:r>
              <a:rPr lang="fr-FR" sz="1400" dirty="0"/>
              <a:t>Complétez toutes les informations requises sur le responsable de groupe.</a:t>
            </a:r>
          </a:p>
          <a:p>
            <a:pPr algn="just"/>
            <a:r>
              <a:rPr lang="fr-FR" sz="1400" dirty="0"/>
              <a:t>Cette personne sera </a:t>
            </a:r>
            <a:r>
              <a:rPr lang="fr-FR" sz="1400" b="1" dirty="0"/>
              <a:t>l’UNIQUE REFERENT </a:t>
            </a:r>
            <a:r>
              <a:rPr lang="fr-FR" sz="1400" dirty="0"/>
              <a:t>pour ce groupe auprès des organisateurs.</a:t>
            </a:r>
          </a:p>
          <a:p>
            <a:pPr algn="just"/>
            <a:endParaRPr lang="fr-FR" sz="1400" dirty="0"/>
          </a:p>
          <a:p>
            <a:pPr algn="just"/>
            <a:r>
              <a:rPr lang="fr-FR" sz="1400" dirty="0"/>
              <a:t>Aucune demande particulière adressée directement par un participant à l’organisation ne pourra être prise en compte.</a:t>
            </a:r>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r>
              <a:rPr lang="fr-FR" sz="1400" dirty="0"/>
              <a:t>Libre à vous de </a:t>
            </a:r>
            <a:r>
              <a:rPr lang="fr-FR" sz="1400" b="1" dirty="0"/>
              <a:t>faire suivre ce mot de passe </a:t>
            </a:r>
            <a:r>
              <a:rPr lang="fr-FR" sz="1400" dirty="0"/>
              <a:t>aux coureurs de votre groupe, afin qu’ils s’inscrivent en autonomie.</a:t>
            </a:r>
          </a:p>
          <a:p>
            <a:pPr algn="just"/>
            <a:endParaRPr lang="fr-FR" sz="1400" dirty="0"/>
          </a:p>
          <a:p>
            <a:pPr algn="just"/>
            <a:r>
              <a:rPr lang="fr-FR" sz="1400" dirty="0"/>
              <a:t>Avec ce mot de passe, vous pouvez </a:t>
            </a:r>
            <a:r>
              <a:rPr lang="fr-FR" sz="1400" b="1" dirty="0"/>
              <a:t>vous connecter à votre groupe à tout moment, vous avez accès à la liste de vos inscrits en temps réel</a:t>
            </a:r>
            <a:r>
              <a:rPr lang="fr-FR" sz="1400" dirty="0"/>
              <a:t>, ainsi qu’au statut de leur justificatif (certificat médical ou licence). </a:t>
            </a:r>
          </a:p>
          <a:p>
            <a:pPr algn="just"/>
            <a:endParaRPr lang="fr-FR" sz="1400" dirty="0"/>
          </a:p>
          <a:p>
            <a:pPr algn="just"/>
            <a:r>
              <a:rPr lang="fr-FR" sz="1400" dirty="0"/>
              <a:t>Cliquez sur CREER</a:t>
            </a:r>
          </a:p>
        </p:txBody>
      </p:sp>
      <p:pic>
        <p:nvPicPr>
          <p:cNvPr id="14" name="Image 13"/>
          <p:cNvPicPr>
            <a:picLocks noChangeAspect="1"/>
          </p:cNvPicPr>
          <p:nvPr/>
        </p:nvPicPr>
        <p:blipFill rotWithShape="1">
          <a:blip r:embed="rId4">
            <a:extLst>
              <a:ext uri="{28A0092B-C50C-407E-A947-70E740481C1C}">
                <a14:useLocalDpi xmlns:a14="http://schemas.microsoft.com/office/drawing/2010/main" val="0"/>
              </a:ext>
            </a:extLst>
          </a:blip>
          <a:srcRect t="5450"/>
          <a:stretch/>
        </p:blipFill>
        <p:spPr>
          <a:xfrm>
            <a:off x="698356" y="2488556"/>
            <a:ext cx="5365067" cy="4615435"/>
          </a:xfrm>
          <a:prstGeom prst="rect">
            <a:avLst/>
          </a:prstGeom>
        </p:spPr>
      </p:pic>
      <p:sp>
        <p:nvSpPr>
          <p:cNvPr id="3" name="Ellipse 2"/>
          <p:cNvSpPr/>
          <p:nvPr/>
        </p:nvSpPr>
        <p:spPr>
          <a:xfrm>
            <a:off x="680719" y="5092700"/>
            <a:ext cx="970282" cy="381000"/>
          </a:xfrm>
          <a:prstGeom prst="ellipse">
            <a:avLst/>
          </a:prstGeom>
          <a:noFill/>
          <a:ln w="25400">
            <a:solidFill>
              <a:srgbClr val="D62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p:cNvCxnSpPr/>
          <p:nvPr/>
        </p:nvCxnSpPr>
        <p:spPr>
          <a:xfrm flipH="1" flipV="1">
            <a:off x="1460500" y="5473700"/>
            <a:ext cx="584200" cy="1746786"/>
          </a:xfrm>
          <a:prstGeom prst="straightConnector1">
            <a:avLst/>
          </a:prstGeom>
          <a:ln w="25400">
            <a:solidFill>
              <a:srgbClr val="D6279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947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4" name="ZoneTexte 3"/>
          <p:cNvSpPr txBox="1"/>
          <p:nvPr/>
        </p:nvSpPr>
        <p:spPr>
          <a:xfrm>
            <a:off x="249381" y="491864"/>
            <a:ext cx="6406252" cy="8494633"/>
          </a:xfrm>
          <a:prstGeom prst="rect">
            <a:avLst/>
          </a:prstGeom>
          <a:noFill/>
        </p:spPr>
        <p:txBody>
          <a:bodyPr wrap="square" rtlCol="0">
            <a:spAutoFit/>
          </a:bodyPr>
          <a:lstStyle/>
          <a:p>
            <a:pPr algn="ctr"/>
            <a:r>
              <a:rPr lang="fr-FR" sz="2800" b="1" u="sng" dirty="0">
                <a:solidFill>
                  <a:srgbClr val="D6279D"/>
                </a:solidFill>
              </a:rPr>
              <a:t>Comment inscrire vos coureurs ? (4/5)</a:t>
            </a:r>
            <a:endParaRPr lang="fr-FR" sz="1100" b="1" u="sng" dirty="0">
              <a:solidFill>
                <a:srgbClr val="D6279D"/>
              </a:solidFill>
            </a:endParaRPr>
          </a:p>
          <a:p>
            <a:pPr algn="just"/>
            <a:endParaRPr lang="fr-FR" sz="1400" b="1" dirty="0">
              <a:solidFill>
                <a:srgbClr val="D6279D"/>
              </a:solidFill>
            </a:endParaRPr>
          </a:p>
          <a:p>
            <a:pPr algn="just"/>
            <a:r>
              <a:rPr lang="fr-FR" sz="1400" b="1" dirty="0">
                <a:solidFill>
                  <a:srgbClr val="D6279D"/>
                </a:solidFill>
              </a:rPr>
              <a:t>5</a:t>
            </a:r>
            <a:r>
              <a:rPr lang="fr-FR" sz="1400" b="1" baseline="30000" dirty="0">
                <a:solidFill>
                  <a:srgbClr val="D6279D"/>
                </a:solidFill>
              </a:rPr>
              <a:t>ème</a:t>
            </a:r>
            <a:r>
              <a:rPr lang="fr-FR" sz="1400" b="1" dirty="0">
                <a:solidFill>
                  <a:srgbClr val="D6279D"/>
                </a:solidFill>
              </a:rPr>
              <a:t> étape </a:t>
            </a:r>
            <a:r>
              <a:rPr lang="fr-FR" sz="1400" dirty="0"/>
              <a:t>: </a:t>
            </a:r>
          </a:p>
          <a:p>
            <a:pPr algn="just"/>
            <a:r>
              <a:rPr lang="fr-FR" sz="1400" dirty="0"/>
              <a:t>Un message vous indique que vous êtes connecté au groupe, le nom du groupe et contact du référent apparaissent.</a:t>
            </a:r>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endParaRPr lang="fr-FR" sz="1400" dirty="0"/>
          </a:p>
          <a:p>
            <a:pPr algn="just"/>
            <a:r>
              <a:rPr lang="fr-FR" sz="1400" dirty="0"/>
              <a:t>Vous pouvez maintenant INSCRIRE UNE PERSONNE ou visualiser la liste des INSCRITS DE VOTRE GROUPE.</a:t>
            </a:r>
          </a:p>
          <a:p>
            <a:pPr algn="just"/>
            <a:r>
              <a:rPr lang="fr-FR" sz="1400" b="1" dirty="0"/>
              <a:t>Il est impératif d’être connecté au groupe AVANT de faire les inscriptions individuelles.</a:t>
            </a:r>
          </a:p>
          <a:p>
            <a:pPr algn="just"/>
            <a:endParaRPr lang="fr-FR" sz="1400" b="1" dirty="0">
              <a:solidFill>
                <a:srgbClr val="D6279D"/>
              </a:solidFill>
            </a:endParaRPr>
          </a:p>
          <a:p>
            <a:pPr algn="just"/>
            <a:r>
              <a:rPr lang="fr-FR" sz="1400" dirty="0"/>
              <a:t>Dans le formulaire d’inscription individuelle, 2 nouvelles options :</a:t>
            </a:r>
          </a:p>
          <a:p>
            <a:pPr marL="285750" indent="-285750" algn="just">
              <a:buFont typeface="Arial" charset="0"/>
              <a:buChar char="•"/>
            </a:pPr>
            <a:r>
              <a:rPr lang="fr-FR" sz="1400" b="1" dirty="0"/>
              <a:t>Envoi du dossard par La Poste</a:t>
            </a:r>
            <a:r>
              <a:rPr lang="fr-FR" sz="1400" dirty="0"/>
              <a:t>, 12€ par dossard (pas de tarif groupe), à réserver au moment de l’inscription, pas de réservation de l’option à postériori, valable pour les inscriptions avant le 15 octobre, non transférable, non remboursable. </a:t>
            </a:r>
            <a:r>
              <a:rPr lang="fr-FR" sz="1400" u="sng" dirty="0"/>
              <a:t>ATTENTION</a:t>
            </a:r>
            <a:r>
              <a:rPr lang="fr-FR" sz="1400" dirty="0"/>
              <a:t>, si au moins 1 coureur dans un groupe choisit l’envoi par La Poste, alors le retrait des dossards se fera obligatoirement au retrait INDIVIDUEL (voir après).</a:t>
            </a:r>
          </a:p>
          <a:p>
            <a:pPr marL="285750" indent="-285750" algn="just">
              <a:buFont typeface="Arial" charset="0"/>
              <a:buChar char="•"/>
            </a:pPr>
            <a:r>
              <a:rPr lang="fr-FR" sz="1400" b="1" dirty="0"/>
              <a:t>Garantie Annulation </a:t>
            </a:r>
            <a:r>
              <a:rPr lang="fr-FR" sz="1400" dirty="0"/>
              <a:t>(sur la page de paiement), uniquement pour les paiements en ligne par CB, à réserver au moment de l’inscription, pas de réservation de l’option à postériori. Valable uniquement pour le dossard. Les réservations aux repas ne sont pas assurables. Option personnelle et incessible, option non transférable et non remboursable. Le montant de l’assurance dépend du prix du dossard.</a:t>
            </a:r>
          </a:p>
          <a:p>
            <a:pPr algn="just"/>
            <a:endParaRPr lang="fr-FR" sz="1400" b="1" dirty="0">
              <a:solidFill>
                <a:srgbClr val="D6279D"/>
              </a:solidFill>
            </a:endParaRPr>
          </a:p>
        </p:txBody>
      </p:sp>
      <p:grpSp>
        <p:nvGrpSpPr>
          <p:cNvPr id="24" name="Grouper 23"/>
          <p:cNvGrpSpPr/>
          <p:nvPr/>
        </p:nvGrpSpPr>
        <p:grpSpPr>
          <a:xfrm>
            <a:off x="633107" y="1681051"/>
            <a:ext cx="5638800" cy="3167138"/>
            <a:chOff x="633107" y="1846151"/>
            <a:chExt cx="5638800" cy="3167138"/>
          </a:xfrm>
        </p:grpSpPr>
        <p:grpSp>
          <p:nvGrpSpPr>
            <p:cNvPr id="23" name="Grouper 22"/>
            <p:cNvGrpSpPr/>
            <p:nvPr/>
          </p:nvGrpSpPr>
          <p:grpSpPr>
            <a:xfrm>
              <a:off x="633107" y="1846151"/>
              <a:ext cx="5638800" cy="3167138"/>
              <a:chOff x="633107" y="1863686"/>
              <a:chExt cx="5638800" cy="3167138"/>
            </a:xfrm>
          </p:grpSpPr>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11929"/>
              <a:stretch/>
            </p:blipFill>
            <p:spPr>
              <a:xfrm>
                <a:off x="633107" y="2474422"/>
                <a:ext cx="5638800" cy="2183392"/>
              </a:xfrm>
              <a:prstGeom prst="rect">
                <a:avLst/>
              </a:prstGeom>
            </p:spPr>
          </p:pic>
          <p:cxnSp>
            <p:nvCxnSpPr>
              <p:cNvPr id="8" name="Connecteur droit avec flèche 7"/>
              <p:cNvCxnSpPr/>
              <p:nvPr/>
            </p:nvCxnSpPr>
            <p:spPr>
              <a:xfrm flipV="1">
                <a:off x="2935774" y="3060700"/>
                <a:ext cx="1034681" cy="1970124"/>
              </a:xfrm>
              <a:prstGeom prst="straightConnector1">
                <a:avLst/>
              </a:prstGeom>
              <a:ln w="25400">
                <a:solidFill>
                  <a:srgbClr val="D6279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flipV="1">
                <a:off x="5078037" y="3060700"/>
                <a:ext cx="900486" cy="1970124"/>
              </a:xfrm>
              <a:prstGeom prst="straightConnector1">
                <a:avLst/>
              </a:prstGeom>
              <a:ln w="25400">
                <a:solidFill>
                  <a:srgbClr val="D6279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1981200" y="1863686"/>
                <a:ext cx="1193800" cy="989819"/>
              </a:xfrm>
              <a:prstGeom prst="straightConnector1">
                <a:avLst/>
              </a:prstGeom>
              <a:ln w="25400">
                <a:solidFill>
                  <a:srgbClr val="D6279D"/>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270000" y="3009900"/>
              <a:ext cx="1764145" cy="10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4804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5818909" y="8936874"/>
            <a:ext cx="714896" cy="714896"/>
          </a:xfrm>
          <a:prstGeom prst="rect">
            <a:avLst/>
          </a:prstGeom>
        </p:spPr>
      </p:pic>
      <p:sp>
        <p:nvSpPr>
          <p:cNvPr id="4" name="ZoneTexte 3"/>
          <p:cNvSpPr txBox="1"/>
          <p:nvPr/>
        </p:nvSpPr>
        <p:spPr>
          <a:xfrm>
            <a:off x="249381" y="491864"/>
            <a:ext cx="6406252" cy="8309967"/>
          </a:xfrm>
          <a:prstGeom prst="rect">
            <a:avLst/>
          </a:prstGeom>
          <a:noFill/>
        </p:spPr>
        <p:txBody>
          <a:bodyPr wrap="square" rtlCol="0">
            <a:spAutoFit/>
          </a:bodyPr>
          <a:lstStyle/>
          <a:p>
            <a:pPr algn="ctr"/>
            <a:r>
              <a:rPr lang="fr-FR" sz="2800" b="1" u="sng" dirty="0">
                <a:solidFill>
                  <a:srgbClr val="D6279D"/>
                </a:solidFill>
              </a:rPr>
              <a:t>Comment inscrire vos coureurs ? (5/5)</a:t>
            </a:r>
            <a:endParaRPr lang="fr-FR" sz="1100" b="1" u="sng" dirty="0">
              <a:solidFill>
                <a:srgbClr val="D6279D"/>
              </a:solidFill>
            </a:endParaRPr>
          </a:p>
          <a:p>
            <a:pPr algn="just"/>
            <a:endParaRPr lang="fr-FR" sz="1400" b="1" dirty="0">
              <a:solidFill>
                <a:srgbClr val="D6279D"/>
              </a:solidFill>
            </a:endParaRPr>
          </a:p>
          <a:p>
            <a:pPr algn="just"/>
            <a:r>
              <a:rPr lang="fr-FR" sz="1400" b="1" dirty="0">
                <a:solidFill>
                  <a:srgbClr val="D6279D"/>
                </a:solidFill>
              </a:rPr>
              <a:t>6</a:t>
            </a:r>
            <a:r>
              <a:rPr lang="fr-FR" sz="1400" b="1" baseline="30000" dirty="0">
                <a:solidFill>
                  <a:srgbClr val="D6279D"/>
                </a:solidFill>
              </a:rPr>
              <a:t>ème</a:t>
            </a:r>
            <a:r>
              <a:rPr lang="fr-FR" sz="1400" b="1" dirty="0">
                <a:solidFill>
                  <a:srgbClr val="D6279D"/>
                </a:solidFill>
              </a:rPr>
              <a:t> étape </a:t>
            </a:r>
            <a:r>
              <a:rPr lang="fr-FR" sz="1400" dirty="0"/>
              <a:t>: Si vous souhaitez réserver des places aux repas pour les accompagnants non-coureurs, les réservations se font dans la compétition </a:t>
            </a:r>
            <a:r>
              <a:rPr lang="fr-FR" sz="1400" b="1" dirty="0"/>
              <a:t>OPTIONS HORS COURSE</a:t>
            </a:r>
            <a:r>
              <a:rPr lang="fr-FR" sz="1400" dirty="0"/>
              <a:t>.</a:t>
            </a:r>
          </a:p>
          <a:p>
            <a:pPr algn="just"/>
            <a:endParaRPr lang="fr-FR" sz="1400" dirty="0"/>
          </a:p>
          <a:p>
            <a:pPr algn="just"/>
            <a:r>
              <a:rPr lang="fr-FR" sz="1400" b="1" dirty="0">
                <a:solidFill>
                  <a:srgbClr val="D6279D"/>
                </a:solidFill>
              </a:rPr>
              <a:t>7</a:t>
            </a:r>
            <a:r>
              <a:rPr lang="fr-FR" sz="1400" b="1" baseline="30000" dirty="0">
                <a:solidFill>
                  <a:srgbClr val="D6279D"/>
                </a:solidFill>
              </a:rPr>
              <a:t>ème</a:t>
            </a:r>
            <a:r>
              <a:rPr lang="fr-FR" sz="1400" b="1" dirty="0">
                <a:solidFill>
                  <a:srgbClr val="D6279D"/>
                </a:solidFill>
              </a:rPr>
              <a:t> étape </a:t>
            </a:r>
            <a:r>
              <a:rPr lang="fr-FR" sz="1400" dirty="0"/>
              <a:t>: </a:t>
            </a:r>
          </a:p>
          <a:p>
            <a:pPr algn="just"/>
            <a:r>
              <a:rPr lang="fr-FR" sz="1400" dirty="0"/>
              <a:t>Une fois que vous avez inscrit tous vos coureurs, vous pouvez procéder au paiement par carte bancaire.</a:t>
            </a:r>
          </a:p>
          <a:p>
            <a:pPr algn="just"/>
            <a:r>
              <a:rPr lang="fr-FR" sz="1400" dirty="0"/>
              <a:t>Une réduction s’appliquera automatiquement pour 10 dossards payants sur une même course, le 11° dossard est offert </a:t>
            </a:r>
            <a:r>
              <a:rPr lang="fr-FR" sz="1400" i="1" dirty="0"/>
              <a:t>(sous réserve de paiement de toutes les inscriptions en une seule fois dans la même commande).</a:t>
            </a:r>
          </a:p>
          <a:p>
            <a:pPr algn="just"/>
            <a:r>
              <a:rPr lang="fr-FR" sz="1400" dirty="0"/>
              <a:t>A la demande, la </a:t>
            </a:r>
            <a:r>
              <a:rPr lang="fr-FR" sz="1400" b="1" dirty="0"/>
              <a:t>facturation Entreprise </a:t>
            </a:r>
            <a:r>
              <a:rPr lang="fr-FR" sz="1400" dirty="0"/>
              <a:t>peut être activée : vos coureurs peuvent s’inscrire en autonomie, ils n’auront rien à payer pour valider leur inscription. Nous vous adressons ensuite la facture globale (1 facture unique par groupe). Le paiement est dû avant la course.</a:t>
            </a:r>
          </a:p>
          <a:p>
            <a:pPr algn="just"/>
            <a:endParaRPr lang="fr-FR" sz="1400" dirty="0"/>
          </a:p>
          <a:p>
            <a:pPr algn="just"/>
            <a:r>
              <a:rPr lang="fr-FR" sz="1400" dirty="0"/>
              <a:t>Les groupes de </a:t>
            </a:r>
            <a:r>
              <a:rPr lang="fr-FR" sz="1400" b="1" dirty="0"/>
              <a:t>plus de 10 coureurs</a:t>
            </a:r>
            <a:r>
              <a:rPr lang="fr-FR" sz="1400" dirty="0"/>
              <a:t>, auront la possibilité de faire un </a:t>
            </a:r>
            <a:r>
              <a:rPr lang="fr-FR" sz="1400" b="1" dirty="0"/>
              <a:t>retrait groupé de tous leurs dossards</a:t>
            </a:r>
            <a:r>
              <a:rPr lang="fr-FR" sz="1400" dirty="0"/>
              <a:t> (jeudi 21 ou vendredi 22/11 à Parc Expo Villefranche).</a:t>
            </a:r>
          </a:p>
          <a:p>
            <a:pPr algn="just"/>
            <a:r>
              <a:rPr lang="fr-FR" sz="1400" dirty="0"/>
              <a:t>Attention, un email sera adressé au référent du groupe (fin octobre) pour savoir si vous choisissez le retrait groupé, ou le retrait individuel. </a:t>
            </a:r>
            <a:r>
              <a:rPr lang="fr-FR" sz="1400" b="1" dirty="0"/>
              <a:t>Le retrait groupé N’EST PAS SYSTEMATIQUE, même si votre groupe compte plus de 10 coureurs</a:t>
            </a:r>
            <a:r>
              <a:rPr lang="fr-FR" sz="1400" dirty="0"/>
              <a:t>.</a:t>
            </a:r>
          </a:p>
          <a:p>
            <a:pPr algn="just"/>
            <a:endParaRPr lang="fr-FR" sz="1400" dirty="0"/>
          </a:p>
          <a:p>
            <a:pPr algn="just"/>
            <a:r>
              <a:rPr lang="fr-FR" sz="1400" b="1" dirty="0"/>
              <a:t>Retrait des dossards groupés </a:t>
            </a:r>
            <a:r>
              <a:rPr lang="fr-FR" sz="1400" dirty="0"/>
              <a:t>: une seule personne se présente au comptoir Groupes, munie de sa pièce d’identité et de la liste de ses coureurs envoyée par l’organisation. Il n’est pas nécessaire d’avoir la totalité des Carte de Retrait des coureurs du groupe. Tous les certificats médicaux doivent impérativement avoir été transmis à l’organisation auparavant. </a:t>
            </a:r>
          </a:p>
          <a:p>
            <a:pPr algn="just"/>
            <a:r>
              <a:rPr lang="fr-FR" sz="1400" dirty="0"/>
              <a:t>L’organisation vous remet la totalité des : dossards, bouteilles, t-shirts. A vous de les remettre aux coureurs avant la course. Prévoir un chariot pour emmener les cartons (chariot non fournit par l’organisation).</a:t>
            </a:r>
          </a:p>
          <a:p>
            <a:pPr algn="just"/>
            <a:r>
              <a:rPr lang="fr-FR" sz="1400" u="sng" dirty="0"/>
              <a:t>OU</a:t>
            </a:r>
          </a:p>
          <a:p>
            <a:pPr algn="just"/>
            <a:r>
              <a:rPr lang="fr-FR" sz="1400" b="1" dirty="0"/>
              <a:t>Retrait des dossards individuels </a:t>
            </a:r>
            <a:r>
              <a:rPr lang="fr-FR" sz="1400" dirty="0"/>
              <a:t>: chaque coureur se présente au retrait des dossards, muni d’une pièce d’identité et de sa Carte de Retrait (téléchargeable dans son dossier en ligne à J-15).</a:t>
            </a:r>
          </a:p>
          <a:p>
            <a:pPr algn="just"/>
            <a:endParaRPr lang="fr-FR" sz="1400" dirty="0"/>
          </a:p>
          <a:p>
            <a:pPr algn="just"/>
            <a:endParaRPr lang="fr-FR" sz="1400" dirty="0"/>
          </a:p>
          <a:p>
            <a:pPr algn="ctr"/>
            <a:r>
              <a:rPr lang="fr-FR" sz="1600" b="1" dirty="0">
                <a:solidFill>
                  <a:srgbClr val="D6279D"/>
                </a:solidFill>
              </a:rPr>
              <a:t>MERCI POUR VOTRE ATTENTION</a:t>
            </a:r>
          </a:p>
        </p:txBody>
      </p:sp>
    </p:spTree>
    <p:extLst>
      <p:ext uri="{BB962C8B-B14F-4D97-AF65-F5344CB8AC3E}">
        <p14:creationId xmlns:p14="http://schemas.microsoft.com/office/powerpoint/2010/main" val="61471522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606</TotalTime>
  <Words>1105</Words>
  <Application>Microsoft Office PowerPoint</Application>
  <PresentationFormat>Format A4 (210 x 297 mm)</PresentationFormat>
  <Paragraphs>213</Paragraphs>
  <Slides>9</Slides>
  <Notes>9</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rachel.baton@njuko.com</dc:creator>
  <cp:lastModifiedBy>Anais</cp:lastModifiedBy>
  <cp:revision>54</cp:revision>
  <cp:lastPrinted>2018-01-30T09:33:08Z</cp:lastPrinted>
  <dcterms:created xsi:type="dcterms:W3CDTF">2018-01-30T09:23:21Z</dcterms:created>
  <dcterms:modified xsi:type="dcterms:W3CDTF">2019-03-15T16:21:15Z</dcterms:modified>
</cp:coreProperties>
</file>